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28"/>
  </p:notesMasterIdLst>
  <p:sldIdLst>
    <p:sldId id="263" r:id="rId2"/>
    <p:sldId id="269" r:id="rId3"/>
    <p:sldId id="266" r:id="rId4"/>
    <p:sldId id="270" r:id="rId5"/>
    <p:sldId id="259" r:id="rId6"/>
    <p:sldId id="286" r:id="rId7"/>
    <p:sldId id="290" r:id="rId8"/>
    <p:sldId id="294" r:id="rId9"/>
    <p:sldId id="272" r:id="rId10"/>
    <p:sldId id="265" r:id="rId11"/>
    <p:sldId id="274" r:id="rId12"/>
    <p:sldId id="276" r:id="rId13"/>
    <p:sldId id="279" r:id="rId14"/>
    <p:sldId id="283" r:id="rId15"/>
    <p:sldId id="309" r:id="rId16"/>
    <p:sldId id="273" r:id="rId17"/>
    <p:sldId id="301" r:id="rId18"/>
    <p:sldId id="306" r:id="rId19"/>
    <p:sldId id="311" r:id="rId20"/>
    <p:sldId id="264" r:id="rId21"/>
    <p:sldId id="313" r:id="rId22"/>
    <p:sldId id="312" r:id="rId23"/>
    <p:sldId id="315" r:id="rId24"/>
    <p:sldId id="268" r:id="rId25"/>
    <p:sldId id="314" r:id="rId26"/>
    <p:sldId id="261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89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74A695-3EB0-BC49-9A73-35910039DCC5}" type="datetimeFigureOut">
              <a:rPr lang="en-US" smtClean="0"/>
              <a:t>9/20/2017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65D204-0FF2-C743-A9A0-890E369C6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4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1" indent="0" algn="l" defTabSz="9128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/>
              <a:t>Think</a:t>
            </a:r>
            <a:r>
              <a:rPr lang="en-US" sz="2400" baseline="0" dirty="0"/>
              <a:t> </a:t>
            </a:r>
            <a:r>
              <a:rPr lang="en-US" sz="2400" dirty="0"/>
              <a:t>Pink Panther.</a:t>
            </a:r>
          </a:p>
          <a:p>
            <a:pPr marL="0" marR="0" lvl="1" indent="0" algn="l" defTabSz="9128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ave trouble turning around. </a:t>
            </a:r>
          </a:p>
          <a:p>
            <a:pPr marL="0" marR="0" lvl="1" indent="0" algn="l" defTabSz="912813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Balance and posture problems may result in frequent falls. But these problems usually do not develop until later in the course of the disease.</a:t>
            </a:r>
            <a:endParaRPr lang="en-US" sz="2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96D376C5-74D9-41BF-AB4A-1C2369006B64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5056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E5CB70E-7A24-C043-9E6A-44BE472EBE9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ea typeface="ＭＳ Ｐゴシック" pitchFamily="34" charset="-128"/>
              </a:rPr>
              <a:t>B12 and folic acid can combat high homocysteine levels common when taking levodopa</a:t>
            </a:r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eaLnBrk="1" hangingPunct="1"/>
            <a:fld id="{DECA5B4A-8EE8-49CA-8CBF-A0D5807FA6E1}" type="slidenum">
              <a:rPr lang="en-US" sz="1200">
                <a:solidFill>
                  <a:srgbClr val="414141"/>
                </a:solidFill>
                <a:latin typeface="Gill Sans Light" charset="0"/>
                <a:ea typeface="ヒラギノ角ゴ ProN W3" charset="-128"/>
                <a:sym typeface="Gill Sans Light" charset="0"/>
              </a:rPr>
              <a:pPr eaLnBrk="1" hangingPunct="1"/>
              <a:t>22</a:t>
            </a:fld>
            <a:endParaRPr lang="en-US" sz="1200">
              <a:solidFill>
                <a:srgbClr val="414141"/>
              </a:solidFill>
              <a:latin typeface="Gill Sans Light" charset="0"/>
              <a:ea typeface="ヒラギノ角ゴ ProN W3" charset="-128"/>
              <a:sym typeface="Gill Sans Light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9/20/2017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9/20/2017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mailto:csiefert@parkinsonrockies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mailto:csiefert@parkinsonrockies.org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8500" y="4924412"/>
            <a:ext cx="2980682" cy="124613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8621330" y="5257800"/>
            <a:ext cx="3214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Cheryl Siefert, Executive Director</a:t>
            </a:r>
          </a:p>
          <a:p>
            <a:pPr algn="r"/>
            <a:r>
              <a:rPr lang="en-US" dirty="0">
                <a:hlinkClick r:id="rId3"/>
              </a:rPr>
              <a:t>csiefert@parkinsonrockies.org</a:t>
            </a:r>
            <a:endParaRPr lang="en-US" dirty="0"/>
          </a:p>
          <a:p>
            <a:pPr algn="r"/>
            <a:r>
              <a:rPr lang="en-US" dirty="0"/>
              <a:t>www.parkinsonrockies.org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33274" y="1849230"/>
            <a:ext cx="682590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/>
              <a:t>Parkinson’s Disease:</a:t>
            </a:r>
          </a:p>
          <a:p>
            <a:r>
              <a:rPr lang="en-US" sz="4000" dirty="0"/>
              <a:t>Living With and Managing</a:t>
            </a:r>
          </a:p>
          <a:p>
            <a:r>
              <a:rPr lang="en-US" sz="4000" dirty="0"/>
              <a:t>Motor and Non-motor Symptoms</a:t>
            </a:r>
          </a:p>
        </p:txBody>
      </p:sp>
    </p:spTree>
    <p:extLst>
      <p:ext uri="{BB962C8B-B14F-4D97-AF65-F5344CB8AC3E}">
        <p14:creationId xmlns:p14="http://schemas.microsoft.com/office/powerpoint/2010/main" val="28071946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4237" t="4349" r="4105" b="381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62873" y="418703"/>
            <a:ext cx="34050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MOTOR</a:t>
            </a:r>
            <a:r>
              <a:rPr lang="en-US" dirty="0"/>
              <a:t> </a:t>
            </a:r>
            <a:r>
              <a:rPr lang="en-US" dirty="0">
                <a:solidFill>
                  <a:srgbClr val="0000FF"/>
                </a:solidFill>
              </a:rPr>
              <a:t>SYMPTOMS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62872" y="2250266"/>
            <a:ext cx="3758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NON-MOTOR SYMPTOMS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082811" y="1125101"/>
            <a:ext cx="1694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Rigidity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235037" y="755769"/>
            <a:ext cx="18822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Tremor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77488" y="418703"/>
            <a:ext cx="2200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0000FF"/>
                </a:solidFill>
              </a:rPr>
              <a:t>Bradykinesia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76144" y="1309767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FF"/>
                </a:solidFill>
              </a:rPr>
              <a:t>Gait</a:t>
            </a:r>
            <a:r>
              <a:rPr lang="en-US" dirty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0000FF"/>
                </a:solidFill>
              </a:rPr>
              <a:t>Imbalance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477754" y="3014659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Dementia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04148" y="5303567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Constipation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77754" y="4180570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Drooling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2872" y="3588909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Psychosis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772187" y="2434932"/>
            <a:ext cx="30940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Urinary frequency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176145" y="4549902"/>
            <a:ext cx="3335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Sexual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dysfunction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9501867" y="3773575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Apathy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69685" y="3014659"/>
            <a:ext cx="29937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Depression/Anxiety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476417" y="5303567"/>
            <a:ext cx="4035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Orthostatic hypotension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176144" y="6015361"/>
            <a:ext cx="3487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Restless Leg Syndrome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082811" y="4734568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Fatigue</a:t>
            </a:r>
            <a:r>
              <a:rPr lang="en-US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62872" y="5830695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Insomnia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2872" y="4734568"/>
            <a:ext cx="26901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Runny nose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548714" y="5461363"/>
            <a:ext cx="2457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Pain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446853" y="5981040"/>
            <a:ext cx="2457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rgbClr val="FFFFFF"/>
                </a:solidFill>
              </a:rPr>
              <a:t>Decreased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sense</a:t>
            </a:r>
            <a:r>
              <a:rPr lang="en-US" dirty="0">
                <a:solidFill>
                  <a:schemeClr val="bg1"/>
                </a:solidFill>
              </a:rPr>
              <a:t> of </a:t>
            </a:r>
            <a:r>
              <a:rPr lang="en-US" dirty="0">
                <a:solidFill>
                  <a:srgbClr val="FFFFFF"/>
                </a:solidFill>
              </a:rPr>
              <a:t>smell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65507" y="6135495"/>
            <a:ext cx="32074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Nausea/Vomiting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381000"/>
            <a:ext cx="10111316" cy="940713"/>
          </a:xfrm>
        </p:spPr>
        <p:txBody>
          <a:bodyPr>
            <a:noAutofit/>
          </a:bodyPr>
          <a:lstStyle/>
          <a:p>
            <a:pPr algn="r"/>
            <a:r>
              <a:rPr lang="en-US" sz="4400" dirty="0"/>
              <a:t>Non-Motor Symptoms of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27690" y="1396384"/>
            <a:ext cx="3710748" cy="156103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Under-recognized and under-treated</a:t>
            </a:r>
          </a:p>
          <a:p>
            <a:pPr marL="0" indent="0">
              <a:buNone/>
            </a:pPr>
            <a:r>
              <a:rPr lang="en-US" dirty="0"/>
              <a:t>Often more irritating than motor symptoms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928734" y="3880601"/>
            <a:ext cx="7295339" cy="20532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Loss of sense of smell is often the first symptoms of PD</a:t>
            </a:r>
          </a:p>
          <a:p>
            <a:pPr marL="0" indent="0">
              <a:buNone/>
            </a:pPr>
            <a:r>
              <a:rPr lang="en-US" sz="2800" dirty="0"/>
              <a:t>Leads to decreased appetite</a:t>
            </a:r>
          </a:p>
          <a:p>
            <a:pPr marL="0" indent="0">
              <a:buNone/>
            </a:pPr>
            <a:r>
              <a:rPr lang="en-US" sz="2800" dirty="0"/>
              <a:t>No treatment</a:t>
            </a:r>
          </a:p>
        </p:txBody>
      </p:sp>
      <p:pic>
        <p:nvPicPr>
          <p:cNvPr id="6" name="Picture 5" descr="Tast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397" y="1560400"/>
            <a:ext cx="3845224" cy="2162273"/>
          </a:xfrm>
          <a:prstGeom prst="rect">
            <a:avLst/>
          </a:prstGeom>
        </p:spPr>
      </p:pic>
      <p:pic>
        <p:nvPicPr>
          <p:cNvPr id="7" name="Picture 6" descr="nose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68" r="26701"/>
          <a:stretch/>
        </p:blipFill>
        <p:spPr>
          <a:xfrm>
            <a:off x="8506738" y="4056979"/>
            <a:ext cx="2126313" cy="2327075"/>
          </a:xfrm>
          <a:prstGeom prst="rect">
            <a:avLst/>
          </a:prstGeom>
        </p:spPr>
      </p:pic>
      <p:pic>
        <p:nvPicPr>
          <p:cNvPr id="8" name="Picture 7" descr="swatting-at-flies-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0409" y="1528208"/>
            <a:ext cx="2140973" cy="21827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7084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72464"/>
            <a:ext cx="10111316" cy="940713"/>
          </a:xfrm>
        </p:spPr>
        <p:txBody>
          <a:bodyPr>
            <a:noAutofit/>
          </a:bodyPr>
          <a:lstStyle/>
          <a:p>
            <a:r>
              <a:rPr lang="en-US" sz="4400" dirty="0"/>
              <a:t>Drooling and runny noses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40409" y="1036184"/>
            <a:ext cx="6956026" cy="218664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Not an overproduction of saliva, due to impaired mouth movements and swallowing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Embarrassing, can cause choking or aspiration</a:t>
            </a:r>
          </a:p>
          <a:p>
            <a:pPr>
              <a:buNone/>
            </a:pPr>
            <a:endParaRPr lang="en-US" sz="2800" dirty="0"/>
          </a:p>
        </p:txBody>
      </p:sp>
      <p:pic>
        <p:nvPicPr>
          <p:cNvPr id="4" name="Picture 3" descr="dog droo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318" y="1167906"/>
            <a:ext cx="2910008" cy="2173413"/>
          </a:xfrm>
          <a:prstGeom prst="rect">
            <a:avLst/>
          </a:prstGeom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4363549" y="2590729"/>
            <a:ext cx="6686487" cy="21487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SzPct val="125000"/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SzPct val="125000"/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Tips that may help drooling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Suck on hard candies or chew gum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Atropine drops on tongue – consult physician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600" dirty="0"/>
              <a:t>Botox injections – last resort</a:t>
            </a:r>
          </a:p>
          <a:p>
            <a:pPr>
              <a:buFont typeface="Arial" panose="020B0604020202020204" pitchFamily="34" charset="0"/>
              <a:buNone/>
            </a:pPr>
            <a:endParaRPr lang="en-US" sz="2800" dirty="0"/>
          </a:p>
        </p:txBody>
      </p:sp>
      <p:pic>
        <p:nvPicPr>
          <p:cNvPr id="6" name="Picture 5" descr="Cat-Running-Nos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972" y="4056979"/>
            <a:ext cx="2271107" cy="220374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771794" y="5327153"/>
            <a:ext cx="742987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Try treating runny nose with </a:t>
            </a:r>
            <a:r>
              <a:rPr lang="en-US" sz="2800" dirty="0" err="1"/>
              <a:t>Atrovent</a:t>
            </a:r>
            <a:r>
              <a:rPr lang="en-US" sz="2800" dirty="0"/>
              <a:t> nasal spray  -  Consult physician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32565" y="5976010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3042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9596" y="0"/>
            <a:ext cx="10111316" cy="1172833"/>
          </a:xfrm>
        </p:spPr>
        <p:txBody>
          <a:bodyPr>
            <a:noAutofit/>
          </a:bodyPr>
          <a:lstStyle/>
          <a:p>
            <a:r>
              <a:rPr lang="en-US" sz="4400" dirty="0"/>
              <a:t>Speech and Swallowing Difficulty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59130" y="1031431"/>
            <a:ext cx="10371335" cy="5675271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Slowness of movement of the mouth, throat and respiratory muscles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Can lead to soft voice,  malnutrition, aspiration pneumonia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Tips for speech: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LSVT Therapy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Big and Loud,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Singing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Tips for swallowing: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Small bites and sip water after every bite. Avoid straws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Consult physician for swallowing evaluation</a:t>
            </a:r>
          </a:p>
          <a:p>
            <a:pPr marL="0" indent="0">
              <a:lnSpc>
                <a:spcPct val="100000"/>
              </a:lnSpc>
              <a:buNone/>
            </a:pPr>
            <a:endParaRPr lang="en-US" dirty="0"/>
          </a:p>
        </p:txBody>
      </p:sp>
      <p:pic>
        <p:nvPicPr>
          <p:cNvPr id="5" name="Picture 4" descr="swallowing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875" y="2123129"/>
            <a:ext cx="5495576" cy="3095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8782" y="5995853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39628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569" y="281199"/>
            <a:ext cx="9905998" cy="1478570"/>
          </a:xfrm>
        </p:spPr>
        <p:txBody>
          <a:bodyPr/>
          <a:lstStyle/>
          <a:p>
            <a:r>
              <a:rPr lang="en-US" sz="4400" dirty="0"/>
              <a:t>Constipation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19650" y="1892326"/>
            <a:ext cx="7530660" cy="4397688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dirty="0"/>
              <a:t>Often an early sign of Parkinson’s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Slow muscle movement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Treatment: 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Exercise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Diet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           Adequate hydration – at least 64 </a:t>
            </a:r>
            <a:r>
              <a:rPr lang="en-US" dirty="0" err="1"/>
              <a:t>oz</a:t>
            </a:r>
            <a:r>
              <a:rPr lang="en-US" dirty="0"/>
              <a:t>/day of water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400" dirty="0"/>
              <a:t>Increased fiber – bran, prunes</a:t>
            </a:r>
          </a:p>
          <a:p>
            <a:pPr marL="914400" lvl="2" indent="0">
              <a:lnSpc>
                <a:spcPct val="100000"/>
              </a:lnSpc>
              <a:buNone/>
            </a:pPr>
            <a:r>
              <a:rPr lang="en-US" sz="2400" dirty="0"/>
              <a:t>Regular physical activity gets bowels moving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/>
              <a:t>Medications – consult physician</a:t>
            </a:r>
          </a:p>
          <a:p>
            <a:pPr marL="0" indent="0">
              <a:buNone/>
            </a:pPr>
            <a:endParaRPr lang="en-US" sz="2800" dirty="0"/>
          </a:p>
          <a:p>
            <a:endParaRPr lang="en-US" sz="28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3658" y="1841460"/>
            <a:ext cx="2467274" cy="4476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1632" y="5976010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5735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7351" y="391143"/>
            <a:ext cx="7038991" cy="32995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37" y="1515182"/>
            <a:ext cx="3822868" cy="1154113"/>
          </a:xfrm>
        </p:spPr>
        <p:txBody>
          <a:bodyPr rtlCol="0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dirty="0"/>
              <a:t>Dehydration</a:t>
            </a:r>
            <a:br>
              <a:rPr lang="en-US" dirty="0"/>
            </a:br>
            <a:r>
              <a:rPr lang="en-US" sz="2800" dirty="0"/>
              <a:t>Remember – 64 oz.</a:t>
            </a:r>
            <a:r>
              <a:rPr lang="en-US" dirty="0"/>
              <a:t>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idx="1"/>
          </p:nvPr>
        </p:nvSpPr>
        <p:spPr>
          <a:xfrm>
            <a:off x="1250207" y="3932988"/>
            <a:ext cx="10941793" cy="2595133"/>
          </a:xfrm>
        </p:spPr>
        <p:txBody>
          <a:bodyPr rtlCol="0">
            <a:normAutofit/>
          </a:bodyPr>
          <a:lstStyle/>
          <a:p>
            <a:pPr marL="4572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Parkinson’s medications can raise the risk for dehydration.</a:t>
            </a:r>
          </a:p>
          <a:p>
            <a:pPr marL="4572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Due to lack of mobility, people with Parkinson’s drink less frequently. </a:t>
            </a:r>
          </a:p>
          <a:p>
            <a:pPr marL="45720" indent="0" fontAlgn="auto">
              <a:spcAft>
                <a:spcPts val="0"/>
              </a:spcAft>
              <a:buNone/>
              <a:defRPr/>
            </a:pPr>
            <a:r>
              <a:rPr lang="en-US" sz="2800" dirty="0"/>
              <a:t>Symptoms are weakness, balance problems, confusion, kidney and respiratory failure.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275" y="5995853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105009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itle 1"/>
          <p:cNvSpPr>
            <a:spLocks noGrp="1"/>
          </p:cNvSpPr>
          <p:nvPr>
            <p:ph type="title"/>
          </p:nvPr>
        </p:nvSpPr>
        <p:spPr>
          <a:xfrm>
            <a:off x="1170039" y="880227"/>
            <a:ext cx="9753600" cy="1447800"/>
          </a:xfrm>
        </p:spPr>
        <p:txBody>
          <a:bodyPr/>
          <a:lstStyle/>
          <a:p>
            <a:r>
              <a:rPr lang="en-US" dirty="0"/>
              <a:t>Non-Motor Symptoms</a:t>
            </a:r>
            <a:br>
              <a:rPr lang="en-US" dirty="0"/>
            </a:br>
            <a:r>
              <a:rPr lang="en-US" dirty="0"/>
              <a:t>Neuropsychiatric</a:t>
            </a:r>
          </a:p>
        </p:txBody>
      </p:sp>
      <p:sp>
        <p:nvSpPr>
          <p:cNvPr id="48131" name="TextBox 2"/>
          <p:cNvSpPr txBox="1">
            <a:spLocks noChangeArrowheads="1"/>
          </p:cNvSpPr>
          <p:nvPr/>
        </p:nvSpPr>
        <p:spPr bwMode="auto">
          <a:xfrm>
            <a:off x="1635166" y="3068843"/>
            <a:ext cx="1754256" cy="2677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r>
              <a:rPr lang="en-US" dirty="0"/>
              <a:t>Anxiety</a:t>
            </a:r>
          </a:p>
          <a:p>
            <a:endParaRPr lang="en-US" dirty="0"/>
          </a:p>
          <a:p>
            <a:r>
              <a:rPr lang="en-US" dirty="0"/>
              <a:t>Fatigue</a:t>
            </a:r>
          </a:p>
          <a:p>
            <a:endParaRPr lang="en-US" dirty="0"/>
          </a:p>
          <a:p>
            <a:r>
              <a:rPr lang="en-US" dirty="0"/>
              <a:t>Depression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8132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52"/>
          <a:stretch>
            <a:fillRect/>
          </a:stretch>
        </p:blipFill>
        <p:spPr bwMode="auto">
          <a:xfrm>
            <a:off x="8331200" y="2820950"/>
            <a:ext cx="2927575" cy="269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133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21" t="-1440" r="3032" b="4565"/>
          <a:stretch>
            <a:fillRect/>
          </a:stretch>
        </p:blipFill>
        <p:spPr bwMode="auto">
          <a:xfrm>
            <a:off x="4281610" y="2731063"/>
            <a:ext cx="3372983" cy="278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08118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Treatment for neuropsychiatric symptoms in </a:t>
            </a:r>
            <a:r>
              <a:rPr lang="en-US" sz="4400" dirty="0" err="1"/>
              <a:t>parkinson’s</a:t>
            </a:r>
            <a:endParaRPr lang="en-US" sz="4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23122" y="2646333"/>
            <a:ext cx="5546204" cy="2909515"/>
          </a:xfrm>
        </p:spPr>
        <p:txBody>
          <a:bodyPr>
            <a:normAutofit fontScale="92500" lnSpcReduction="20000"/>
          </a:bodyPr>
          <a:lstStyle/>
          <a:p>
            <a:pPr marL="457200" lvl="1" indent="0">
              <a:spcAft>
                <a:spcPts val="600"/>
              </a:spcAft>
              <a:buNone/>
            </a:pPr>
            <a:r>
              <a:rPr lang="en-US" sz="3000" dirty="0"/>
              <a:t>Exercise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3000" dirty="0"/>
              <a:t>Mindfulness and meditation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3000" dirty="0"/>
              <a:t>Check for medication side affects hallucinations</a:t>
            </a:r>
          </a:p>
          <a:p>
            <a:pPr marL="457200" lvl="1" indent="0">
              <a:spcAft>
                <a:spcPts val="600"/>
              </a:spcAft>
              <a:buNone/>
            </a:pPr>
            <a:r>
              <a:rPr lang="en-US" sz="3000" dirty="0"/>
              <a:t>Medications - consult physician</a:t>
            </a:r>
          </a:p>
          <a:p>
            <a:pPr lvl="2">
              <a:buNone/>
            </a:pPr>
            <a:endParaRPr lang="en-US" sz="2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  <p:pic>
        <p:nvPicPr>
          <p:cNvPr id="5" name="Picture 4" descr="Frazzled reduce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566" y="2307450"/>
            <a:ext cx="4453320" cy="3344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3666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3" y="221672"/>
            <a:ext cx="9905998" cy="1478570"/>
          </a:xfrm>
        </p:spPr>
        <p:txBody>
          <a:bodyPr/>
          <a:lstStyle/>
          <a:p>
            <a:pPr algn="ctr"/>
            <a:r>
              <a:rPr lang="en-US" sz="4400" dirty="0"/>
              <a:t>Impulse Control Disorders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1257" y="1808270"/>
            <a:ext cx="5526360" cy="3541714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4000" dirty="0"/>
              <a:t>Increase in compulsive or impulsive behaviors</a:t>
            </a:r>
          </a:p>
          <a:p>
            <a:pPr marL="457200" lvl="1" indent="0">
              <a:buNone/>
            </a:pPr>
            <a:r>
              <a:rPr lang="en-US" sz="4000" dirty="0"/>
              <a:t>Shopping, gambling, binge eating, cleaning, </a:t>
            </a:r>
            <a:r>
              <a:rPr lang="en-US" sz="4000" dirty="0" err="1"/>
              <a:t>hypersexuality</a:t>
            </a:r>
            <a:endParaRPr lang="en-US" sz="4000" dirty="0"/>
          </a:p>
          <a:p>
            <a:pPr marL="457200" lvl="1" indent="0">
              <a:buNone/>
            </a:pPr>
            <a:r>
              <a:rPr lang="en-US" sz="4000" dirty="0" err="1"/>
              <a:t>Punding</a:t>
            </a:r>
            <a:r>
              <a:rPr lang="en-US" sz="4000" dirty="0"/>
              <a:t> – repetition of useless tasks, like organizing objects</a:t>
            </a:r>
          </a:p>
          <a:p>
            <a:pPr marL="0" indent="0">
              <a:buNone/>
            </a:pPr>
            <a:r>
              <a:rPr lang="en-US" sz="4000" dirty="0"/>
              <a:t>Often caused by medication</a:t>
            </a:r>
          </a:p>
          <a:p>
            <a:pPr marL="0" indent="0">
              <a:buNone/>
            </a:pPr>
            <a:r>
              <a:rPr lang="en-US" sz="4000" dirty="0"/>
              <a:t>Decrease or change medication</a:t>
            </a:r>
          </a:p>
          <a:p>
            <a:pPr lvl="1"/>
            <a:endParaRPr lang="en-US" sz="26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  <p:pic>
        <p:nvPicPr>
          <p:cNvPr id="5" name="Picture 4" descr="HolidayShoppingGuide111214-e141869203561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5278" y="2227392"/>
            <a:ext cx="4559813" cy="2911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68961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"/>
          <a:stretch>
            <a:fillRect/>
          </a:stretch>
        </p:blipFill>
        <p:spPr bwMode="auto">
          <a:xfrm>
            <a:off x="1" y="-1588"/>
            <a:ext cx="12333817" cy="6919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2"/>
          <p:cNvSpPr>
            <a:spLocks noGrp="1" noChangeArrowheads="1"/>
          </p:cNvSpPr>
          <p:nvPr>
            <p:ph type="title"/>
          </p:nvPr>
        </p:nvSpPr>
        <p:spPr>
          <a:xfrm>
            <a:off x="144389" y="741331"/>
            <a:ext cx="7418917" cy="1162050"/>
          </a:xfrm>
        </p:spPr>
        <p:txBody>
          <a:bodyPr/>
          <a:lstStyle/>
          <a:p>
            <a:pPr algn="l" eaLnBrk="1" hangingPunct="1">
              <a:defRPr/>
            </a:pPr>
            <a:r>
              <a:rPr lang="en-US" sz="3400" dirty="0">
                <a:latin typeface="Palatino Linotype" charset="0"/>
                <a:cs typeface="Palatino Linotype" charset="0"/>
                <a:sym typeface="Palatino Linotype" charset="0"/>
              </a:rPr>
              <a:t>Types of Cognitive </a:t>
            </a:r>
            <a:r>
              <a:rPr lang="en-US" sz="3400" dirty="0">
                <a:solidFill>
                  <a:schemeClr val="bg1"/>
                </a:solidFill>
                <a:latin typeface="Palatino Linotype" charset="0"/>
                <a:cs typeface="Palatino Linotype" charset="0"/>
                <a:sym typeface="Palatino Linotype" charset="0"/>
              </a:rPr>
              <a:t>Change</a:t>
            </a:r>
            <a:r>
              <a:rPr lang="en-US" sz="3400" dirty="0">
                <a:latin typeface="Palatino Linotype" charset="0"/>
                <a:cs typeface="Palatino Linotype" charset="0"/>
                <a:sym typeface="Palatino Linotype" charset="0"/>
              </a:rPr>
              <a:t>s</a:t>
            </a:r>
            <a:endParaRPr lang="en-US" sz="3400" dirty="0"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</p:txBody>
      </p:sp>
      <p:sp>
        <p:nvSpPr>
          <p:cNvPr id="18436" name="Rectangle 3"/>
          <p:cNvSpPr>
            <a:spLocks noGrp="1" noChangeArrowheads="1"/>
          </p:cNvSpPr>
          <p:nvPr>
            <p:ph idx="1"/>
          </p:nvPr>
        </p:nvSpPr>
        <p:spPr>
          <a:xfrm>
            <a:off x="2928933" y="1786774"/>
            <a:ext cx="6352116" cy="4327525"/>
          </a:xfrm>
        </p:spPr>
        <p:txBody>
          <a:bodyPr/>
          <a:lstStyle/>
          <a:p>
            <a:pPr marL="0" indent="0" algn="l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Palatino Linotype" charset="0"/>
                <a:cs typeface="Palatino Linotype" charset="0"/>
                <a:sym typeface="Palatino Linotype" charset="0"/>
              </a:rPr>
              <a:t>Normal Age Associated Impairment</a:t>
            </a: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Palatino Linotype" charset="0"/>
                <a:cs typeface="Palatino Linotype" charset="0"/>
                <a:sym typeface="Palatino Linotype" charset="0"/>
              </a:rPr>
              <a:t>Environmental / Personal</a:t>
            </a: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Palatino Linotype" charset="0"/>
                <a:cs typeface="Palatino Linotype" charset="0"/>
                <a:sym typeface="Palatino Linotype" charset="0"/>
              </a:rPr>
              <a:t>Medications</a:t>
            </a: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algn="l" eaLnBrk="1" hangingPunct="1">
              <a:defRPr/>
            </a:pPr>
            <a:r>
              <a:rPr lang="en-US" dirty="0">
                <a:solidFill>
                  <a:schemeClr val="bg1"/>
                </a:solidFill>
                <a:latin typeface="Palatino Linotype" charset="0"/>
                <a:cs typeface="Palatino Linotype" charset="0"/>
                <a:sym typeface="Palatino Linotype" charset="0"/>
              </a:rPr>
              <a:t>Brain</a:t>
            </a:r>
            <a:endParaRPr lang="en-US" dirty="0">
              <a:solidFill>
                <a:schemeClr val="bg1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eaLnBrk="1" hangingPunct="1">
              <a:defRPr/>
            </a:pPr>
            <a:endParaRPr lang="en-US" dirty="0">
              <a:solidFill>
                <a:srgbClr val="FCFFFF"/>
              </a:solidFill>
              <a:latin typeface="Palatino Linotype" charset="0"/>
              <a:ea typeface="ヒラギノ明朝 ProN W3" charset="0"/>
              <a:cs typeface="ヒラギノ明朝 ProN W3" charset="0"/>
              <a:sym typeface="Palatino Linotype" charset="0"/>
            </a:endParaRPr>
          </a:p>
          <a:p>
            <a:pPr marL="0" indent="0" eaLnBrk="1" hangingPunct="1">
              <a:defRPr/>
            </a:pPr>
            <a:endParaRPr lang="en-US" dirty="0">
              <a:solidFill>
                <a:srgbClr val="FCFFFF"/>
              </a:solidFill>
            </a:endParaRPr>
          </a:p>
          <a:p>
            <a:pPr marL="0" indent="0" eaLnBrk="1" hangingPunct="1">
              <a:defRPr/>
            </a:pPr>
            <a:endParaRPr lang="en-US" dirty="0">
              <a:solidFill>
                <a:srgbClr val="FCFFFF"/>
              </a:solidFill>
            </a:endParaRPr>
          </a:p>
          <a:p>
            <a:pPr marL="0" indent="0" eaLnBrk="1" hangingPunct="1">
              <a:defRPr/>
            </a:pPr>
            <a:endParaRPr lang="en-US" dirty="0">
              <a:solidFill>
                <a:srgbClr val="FCFFFF"/>
              </a:solidFill>
            </a:endParaRPr>
          </a:p>
          <a:p>
            <a:pPr marL="0" indent="0" eaLnBrk="1" hangingPunct="1">
              <a:defRPr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6087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What is Parkinson’s Disease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Movement Disorder</a:t>
            </a:r>
          </a:p>
          <a:p>
            <a:r>
              <a:rPr lang="en-US" sz="2800" dirty="0"/>
              <a:t>Occurs when Dopamine is lacking within the brain</a:t>
            </a:r>
          </a:p>
          <a:p>
            <a:r>
              <a:rPr lang="en-US" sz="2800" dirty="0"/>
              <a:t>Affects over 1 Million Americans – 17,000 in CO</a:t>
            </a:r>
          </a:p>
          <a:p>
            <a:r>
              <a:rPr lang="en-US" sz="2800" dirty="0"/>
              <a:t>Average age of diagnosis early 60’s</a:t>
            </a:r>
          </a:p>
          <a:p>
            <a:r>
              <a:rPr lang="en-US" sz="2800" dirty="0"/>
              <a:t>Can be as early as 20’s, 30’s and 40’s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655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1"/>
          <p:cNvSpPr>
            <a:spLocks noGrp="1" noChangeArrowheads="1"/>
          </p:cNvSpPr>
          <p:nvPr>
            <p:ph type="title"/>
          </p:nvPr>
        </p:nvSpPr>
        <p:spPr>
          <a:xfrm>
            <a:off x="1175623" y="447676"/>
            <a:ext cx="7120049" cy="1383323"/>
          </a:xfrm>
        </p:spPr>
        <p:txBody>
          <a:bodyPr tIns="32146"/>
          <a:lstStyle/>
          <a:p>
            <a:pPr eaLnBrk="1" hangingPunct="1"/>
            <a:r>
              <a:rPr lang="en-US" sz="4200" dirty="0">
                <a:latin typeface="+mn-lt"/>
                <a:cs typeface="MoolBoran" panose="020B0100010101010101" pitchFamily="34" charset="0"/>
              </a:rPr>
              <a:t>Cognitive Changes in PD</a:t>
            </a:r>
            <a:br>
              <a:rPr lang="en-US" sz="4200" dirty="0">
                <a:latin typeface="+mn-lt"/>
                <a:cs typeface="MoolBoran" panose="020B0100010101010101" pitchFamily="34" charset="0"/>
              </a:rPr>
            </a:br>
            <a:r>
              <a:rPr lang="en-US" sz="4200" dirty="0">
                <a:latin typeface="+mn-lt"/>
                <a:cs typeface="MoolBoran" panose="020B0100010101010101" pitchFamily="34" charset="0"/>
              </a:rPr>
              <a:t>Just the Facts</a:t>
            </a:r>
          </a:p>
        </p:txBody>
      </p:sp>
      <p:sp>
        <p:nvSpPr>
          <p:cNvPr id="28675" name="TextBox 1"/>
          <p:cNvSpPr txBox="1">
            <a:spLocks noChangeArrowheads="1"/>
          </p:cNvSpPr>
          <p:nvPr/>
        </p:nvSpPr>
        <p:spPr bwMode="auto">
          <a:xfrm>
            <a:off x="6619503" y="2000270"/>
            <a:ext cx="5072063" cy="3512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91" tIns="32146" rIns="64291" bIns="32146">
            <a:spAutoFit/>
          </a:bodyPr>
          <a:lstStyle>
            <a:lvl1pPr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1pPr>
            <a:lvl2pPr marL="742950" indent="-28575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2pPr>
            <a:lvl3pPr marL="11430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3pPr>
            <a:lvl4pPr marL="16002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4pPr>
            <a:lvl5pPr marL="2057400" indent="-228600" eaLnBrk="0" hangingPunct="0"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414141"/>
                </a:solidFill>
                <a:latin typeface="Gill Sans Light" charset="0"/>
                <a:ea typeface="ヒラギノ角ゴ ProN W3" charset="0"/>
                <a:cs typeface="ヒラギノ角ゴ ProN W3" charset="0"/>
                <a:sym typeface="Gill Sans Light" charset="0"/>
              </a:defRPr>
            </a:lvl9pPr>
          </a:lstStyle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+mn-lt"/>
              </a:rPr>
              <a:t>40 - 80% of individuals with Parkinson’s  develop dementia</a:t>
            </a:r>
          </a:p>
          <a:p>
            <a:pPr algn="l" eaLnBrk="1" hangingPunct="1"/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+mn-lt"/>
              </a:rPr>
              <a:t>3 – 6x more likely in elderly patients w/PD then in younger</a:t>
            </a:r>
          </a:p>
          <a:p>
            <a:pPr algn="l" eaLnBrk="1" hangingPunct="1"/>
            <a:endParaRPr lang="en-US" sz="2800" dirty="0">
              <a:solidFill>
                <a:schemeClr val="tx1"/>
              </a:solidFill>
              <a:latin typeface="+mn-lt"/>
            </a:endParaRPr>
          </a:p>
          <a:p>
            <a:pPr algn="l" eaLnBrk="1" hangingPunct="1"/>
            <a:r>
              <a:rPr lang="en-US" sz="2800" dirty="0">
                <a:solidFill>
                  <a:schemeClr val="tx1"/>
                </a:solidFill>
                <a:latin typeface="+mn-lt"/>
              </a:rPr>
              <a:t>Parkinson’s Disease Dementia and </a:t>
            </a:r>
            <a:r>
              <a:rPr lang="en-US" sz="2800" dirty="0" err="1">
                <a:solidFill>
                  <a:schemeClr val="tx1"/>
                </a:solidFill>
                <a:latin typeface="+mn-lt"/>
              </a:rPr>
              <a:t>Lewy</a:t>
            </a:r>
            <a:r>
              <a:rPr lang="en-US" sz="2800" dirty="0">
                <a:solidFill>
                  <a:schemeClr val="tx1"/>
                </a:solidFill>
                <a:latin typeface="+mn-lt"/>
              </a:rPr>
              <a:t> Body Dementia most common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  <p:pic>
        <p:nvPicPr>
          <p:cNvPr id="2" name="Picture 1" descr="older person perplexe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336" y="2121703"/>
            <a:ext cx="5011512" cy="3334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9502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Content Placeholder 2"/>
          <p:cNvSpPr>
            <a:spLocks noGrp="1"/>
          </p:cNvSpPr>
          <p:nvPr>
            <p:ph idx="1"/>
          </p:nvPr>
        </p:nvSpPr>
        <p:spPr>
          <a:xfrm>
            <a:off x="1219200" y="533400"/>
            <a:ext cx="10610851" cy="909638"/>
          </a:xfrm>
        </p:spPr>
        <p:txBody>
          <a:bodyPr/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chemeClr val="tx2"/>
                </a:solidFill>
              </a:rPr>
              <a:t>NO CURE                 DO NOTHING</a:t>
            </a:r>
          </a:p>
        </p:txBody>
      </p:sp>
      <p:pic>
        <p:nvPicPr>
          <p:cNvPr id="65540" name="Picture 2" descr="http://cliparts101.com/files/589/4EAA1E495773ED579ECAE2E0A76E31CE/lrg_tango_style_not_equa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280" y="536570"/>
            <a:ext cx="1219199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5541" name="Rectangle 4"/>
          <p:cNvSpPr>
            <a:spLocks noChangeArrowheads="1"/>
          </p:cNvSpPr>
          <p:nvPr/>
        </p:nvSpPr>
        <p:spPr bwMode="auto">
          <a:xfrm>
            <a:off x="5283201" y="3200401"/>
            <a:ext cx="6786033" cy="1542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latin typeface="Palatino Linotype" pitchFamily="18" charset="0"/>
                <a:sym typeface="Gill Sans Light" charset="0"/>
              </a:rPr>
              <a:t>BE TENACIOUS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ja-JP" sz="3600" b="1" dirty="0">
                <a:latin typeface="Palatino Linotype" pitchFamily="18" charset="0"/>
                <a:sym typeface="Gill Sans Light" charset="0"/>
              </a:rPr>
              <a:t>BE PROACTIVE</a:t>
            </a:r>
          </a:p>
          <a:p>
            <a:pPr marL="320675" lvl="1" fontAlgn="base">
              <a:spcBef>
                <a:spcPct val="0"/>
              </a:spcBef>
              <a:spcAft>
                <a:spcPct val="0"/>
              </a:spcAft>
            </a:pPr>
            <a:r>
              <a:rPr lang="en-US" sz="2400" dirty="0">
                <a:solidFill>
                  <a:srgbClr val="414141"/>
                </a:solidFill>
                <a:latin typeface="Palatino Linotype" pitchFamily="18" charset="0"/>
                <a:sym typeface="Gill Sans Light" charset="0"/>
              </a:rPr>
              <a:t> </a:t>
            </a:r>
          </a:p>
        </p:txBody>
      </p:sp>
      <p:sp>
        <p:nvSpPr>
          <p:cNvPr id="65542" name="TextBox 5"/>
          <p:cNvSpPr txBox="1">
            <a:spLocks noChangeArrowheads="1"/>
          </p:cNvSpPr>
          <p:nvPr/>
        </p:nvSpPr>
        <p:spPr bwMode="auto">
          <a:xfrm>
            <a:off x="304801" y="1676400"/>
            <a:ext cx="11521017" cy="434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4288" tIns="32144" rIns="64288" bIns="32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b="1" cap="all" dirty="0">
                <a:solidFill>
                  <a:srgbClr val="FFFFFF"/>
                </a:solidFill>
                <a:latin typeface="Palatino Linotype"/>
                <a:ea typeface="ヒラギノ角ゴ ProN W3" charset="-128"/>
                <a:sym typeface="Gill Sans Light" charset="0"/>
              </a:rPr>
              <a:t>What to do –  to help Parkinson’</a:t>
            </a:r>
            <a:r>
              <a:rPr lang="en-US" altLang="ja-JP" b="1" cap="all" dirty="0">
                <a:solidFill>
                  <a:srgbClr val="FFFFFF"/>
                </a:solidFill>
                <a:latin typeface="Palatino Linotype"/>
                <a:ea typeface="ヒラギノ角ゴ ProN W3" charset="-128"/>
                <a:sym typeface="Gill Sans Light" charset="0"/>
              </a:rPr>
              <a:t>s from affecting your mind</a:t>
            </a:r>
            <a:endParaRPr lang="en-US" b="1" cap="all" dirty="0">
              <a:solidFill>
                <a:srgbClr val="FFFFFF"/>
              </a:solidFill>
              <a:latin typeface="Palatino Linotype"/>
              <a:ea typeface="ヒラギノ角ゴ ProN W3" charset="-128"/>
              <a:sym typeface="Gill Sans Light" charset="0"/>
            </a:endParaRPr>
          </a:p>
        </p:txBody>
      </p:sp>
      <p:pic>
        <p:nvPicPr>
          <p:cNvPr id="2" name="Picture 1" descr="cliff_diver_quebrad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4922" y="2454261"/>
            <a:ext cx="3036218" cy="3689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07385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1340950" y="238941"/>
            <a:ext cx="11525251" cy="642938"/>
          </a:xfrm>
        </p:spPr>
        <p:txBody>
          <a:bodyPr>
            <a:noAutofit/>
          </a:bodyPr>
          <a:lstStyle/>
          <a:p>
            <a:pPr marL="0" indent="0" eaLnBrk="1" hangingPunct="1">
              <a:buNone/>
              <a:defRPr/>
            </a:pPr>
            <a:r>
              <a:rPr lang="en-US" sz="3600" dirty="0">
                <a:solidFill>
                  <a:schemeClr val="tx2"/>
                </a:solidFill>
                <a:latin typeface="Palatino Linotype" charset="0"/>
              </a:rPr>
              <a:t>WAYS TO HELP THE BRAIN</a:t>
            </a:r>
          </a:p>
        </p:txBody>
      </p:sp>
      <p:sp>
        <p:nvSpPr>
          <p:cNvPr id="66563" name="TextBox 3"/>
          <p:cNvSpPr txBox="1">
            <a:spLocks noChangeArrowheads="1"/>
          </p:cNvSpPr>
          <p:nvPr/>
        </p:nvSpPr>
        <p:spPr bwMode="auto">
          <a:xfrm>
            <a:off x="1333500" y="966381"/>
            <a:ext cx="10858500" cy="57895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4288" tIns="32144" rIns="64288" bIns="32144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pitchFamily="34" charset="-128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Social Engagement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+mn-lt"/>
              <a:ea typeface="ヒラギノ角ゴ ProN W3" charset="-128"/>
              <a:sym typeface="Gill Sans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Proper feeding and watering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+mn-lt"/>
              <a:ea typeface="ヒラギノ角ゴ ProN W3" charset="-128"/>
              <a:sym typeface="Gill Sans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EXERCISE – PHYSICAL &amp; MENTAL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+mn-lt"/>
              <a:ea typeface="ヒラギノ角ゴ ProN W3" charset="-128"/>
              <a:sym typeface="Gill Sans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Support groups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600" dirty="0">
              <a:latin typeface="+mn-lt"/>
              <a:ea typeface="ヒラギノ角ゴ ProN W3" charset="-128"/>
              <a:sym typeface="Gill Sans Light" charset="0"/>
            </a:endParaRPr>
          </a:p>
          <a:p>
            <a:pPr marL="0" lvl="2" indent="0"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Meds:  </a:t>
            </a:r>
            <a:r>
              <a:rPr lang="en-US" dirty="0">
                <a:latin typeface="+mn-lt"/>
              </a:rPr>
              <a:t>Donepezil, </a:t>
            </a:r>
            <a:r>
              <a:rPr lang="en-US" dirty="0" err="1">
                <a:latin typeface="+mn-lt"/>
              </a:rPr>
              <a:t>rivastigmine</a:t>
            </a:r>
            <a:r>
              <a:rPr lang="en-US" dirty="0">
                <a:latin typeface="+mn-lt"/>
              </a:rPr>
              <a:t>, </a:t>
            </a:r>
            <a:r>
              <a:rPr lang="en-US" dirty="0" err="1">
                <a:latin typeface="+mn-lt"/>
              </a:rPr>
              <a:t>memantine</a:t>
            </a:r>
            <a:endParaRPr lang="en-US" dirty="0">
              <a:latin typeface="+mn-lt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+mn-lt"/>
              <a:ea typeface="ヒラギノ角ゴ ProN W3" charset="-128"/>
              <a:sym typeface="Gill Sans Light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Supplements – Reminder ALWAYS check with doctor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Memory boosting supplements – few good studies to prove or disprove effectiveness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CoQ10 – naturally occurs in body / low in people with Parkinson’</a:t>
            </a:r>
            <a:r>
              <a:rPr lang="en-US" altLang="ja-JP" dirty="0">
                <a:latin typeface="+mn-lt"/>
                <a:ea typeface="ヒラギノ角ゴ ProN W3" charset="-128"/>
                <a:sym typeface="Gill Sans Light" charset="0"/>
              </a:rPr>
              <a:t>s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Ginkgo </a:t>
            </a:r>
            <a:r>
              <a:rPr lang="en-US" dirty="0" err="1">
                <a:latin typeface="+mn-lt"/>
                <a:ea typeface="ヒラギノ角ゴ ProN W3" charset="-128"/>
                <a:sym typeface="Gill Sans Light" charset="0"/>
              </a:rPr>
              <a:t>Biloba</a:t>
            </a: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 – can cause bleeding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St. John’s Wart – DO NOT USE as it </a:t>
            </a:r>
            <a:r>
              <a:rPr lang="en-US" dirty="0" err="1">
                <a:latin typeface="+mn-lt"/>
                <a:ea typeface="ヒラギノ角ゴ ProN W3" charset="-128"/>
                <a:sym typeface="Gill Sans Light" charset="0"/>
              </a:rPr>
              <a:t>interfers</a:t>
            </a: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 with dopamine uptake.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Medications to avoid – </a:t>
            </a:r>
            <a:r>
              <a:rPr lang="en-US" dirty="0" err="1">
                <a:latin typeface="+mn-lt"/>
                <a:ea typeface="ヒラギノ角ゴ ProN W3" charset="-128"/>
                <a:sym typeface="Gill Sans Light" charset="0"/>
              </a:rPr>
              <a:t>www.awareincare.org</a:t>
            </a:r>
            <a:r>
              <a:rPr lang="en-US" dirty="0">
                <a:latin typeface="+mn-lt"/>
                <a:ea typeface="ヒラギノ角ゴ ProN W3" charset="-128"/>
                <a:sym typeface="Gill Sans Light" charset="0"/>
              </a:rPr>
              <a:t>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000" dirty="0">
              <a:latin typeface="Palatino Linotype" pitchFamily="18" charset="0"/>
              <a:ea typeface="ヒラギノ角ゴ ProN W3" charset="-128"/>
              <a:sym typeface="Gill Sans Light" charset="0"/>
            </a:endParaRPr>
          </a:p>
        </p:txBody>
      </p:sp>
      <p:pic>
        <p:nvPicPr>
          <p:cNvPr id="3" name="Picture 2" descr="brain-SPARK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3783" y="535742"/>
            <a:ext cx="3786527" cy="3950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3161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" y="6172201"/>
            <a:ext cx="1997845" cy="62799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322595" y="259818"/>
            <a:ext cx="863710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dirty="0"/>
              <a:t>HOW PARKINSON’S AFFECTS MEDICAL CARE</a:t>
            </a:r>
          </a:p>
          <a:p>
            <a:pPr algn="ctr"/>
            <a:r>
              <a:rPr lang="en-US" sz="3600" dirty="0"/>
              <a:t>Your doctor is your partner NOT your boss </a:t>
            </a: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76400" y="1766520"/>
            <a:ext cx="3516133" cy="177093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92820" y="1783191"/>
            <a:ext cx="6299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MEDICATION &amp; HEALTHCARE MANAGEMENT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Discuss changes in meds, changes in response to meds, and other physical changes bothering you.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Keep a journal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Remind others MEDS MUST BE TAKEN ON TIME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Ask doctor to notify other doctors of treatments and changes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When possible, consult a Movement Disorder Neurologist</a:t>
            </a:r>
          </a:p>
          <a:p>
            <a:pPr marL="342900" indent="-342900">
              <a:buFont typeface="Wingdings" charset="2"/>
              <a:buChar char="Ø"/>
            </a:pPr>
            <a:r>
              <a:rPr lang="en-US" sz="2400" dirty="0"/>
              <a:t>Get an Aware in Care kit at </a:t>
            </a:r>
            <a:r>
              <a:rPr lang="en-US" sz="2400"/>
              <a:t>www.awareincare.org</a:t>
            </a:r>
            <a:endParaRPr lang="en-US" sz="2400" dirty="0"/>
          </a:p>
        </p:txBody>
      </p:sp>
      <p:pic>
        <p:nvPicPr>
          <p:cNvPr id="3" name="Picture 2" descr="doctors_main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9523" y="3719888"/>
            <a:ext cx="2765434" cy="2803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489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>
          <a:xfrm>
            <a:off x="2333625" y="124023"/>
            <a:ext cx="7683500" cy="1178719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4800" dirty="0">
                <a:ea typeface="ヒラギノ明朝 ProN W3" charset="0"/>
                <a:cs typeface="ヒラギノ明朝 ProN W3" charset="0"/>
              </a:rPr>
              <a:t>Wisdom</a:t>
            </a:r>
          </a:p>
        </p:txBody>
      </p:sp>
      <p:pic>
        <p:nvPicPr>
          <p:cNvPr id="460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9" y="1320602"/>
            <a:ext cx="7754936" cy="425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70125" y="5857875"/>
            <a:ext cx="80451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“As we await the discoveries, we have the human spirit”</a:t>
            </a:r>
          </a:p>
        </p:txBody>
      </p:sp>
    </p:spTree>
    <p:extLst>
      <p:ext uri="{BB962C8B-B14F-4D97-AF65-F5344CB8AC3E}">
        <p14:creationId xmlns:p14="http://schemas.microsoft.com/office/powerpoint/2010/main" val="342981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7" name="Picture 1" descr="Basset_Hound_dog_ears_u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116" y="0"/>
            <a:ext cx="1229366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Content Placeholder 2"/>
          <p:cNvSpPr>
            <a:spLocks noGrp="1"/>
          </p:cNvSpPr>
          <p:nvPr>
            <p:ph idx="1"/>
          </p:nvPr>
        </p:nvSpPr>
        <p:spPr>
          <a:xfrm>
            <a:off x="2806031" y="256675"/>
            <a:ext cx="6747042" cy="911225"/>
          </a:xfrm>
        </p:spPr>
        <p:txBody>
          <a:bodyPr>
            <a:normAutofit fontScale="925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5600" dirty="0">
                <a:solidFill>
                  <a:srgbClr val="FFFFFF"/>
                </a:solidFill>
                <a:latin typeface="Palatino Linotype" pitchFamily="18" charset="0"/>
              </a:rPr>
              <a:t>IT</a:t>
            </a:r>
            <a:r>
              <a:rPr lang="ja-JP" altLang="en-US" sz="5600" dirty="0">
                <a:solidFill>
                  <a:srgbClr val="FFFFFF"/>
                </a:solidFill>
                <a:latin typeface="Palatino Linotype" pitchFamily="18" charset="0"/>
              </a:rPr>
              <a:t>’</a:t>
            </a:r>
            <a:r>
              <a:rPr lang="en-US" altLang="ja-JP" sz="5600" dirty="0">
                <a:solidFill>
                  <a:srgbClr val="FFFFFF"/>
                </a:solidFill>
                <a:latin typeface="Palatino Linotype" pitchFamily="18" charset="0"/>
              </a:rPr>
              <a:t>S THE ATTITUDE</a:t>
            </a:r>
            <a:endParaRPr lang="en-US" sz="5600" dirty="0">
              <a:solidFill>
                <a:srgbClr val="FFFFFF"/>
              </a:solidFill>
              <a:latin typeface="Palatino Linotype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6111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5265" y="1122491"/>
            <a:ext cx="6087503" cy="2544997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706111" y="4108701"/>
            <a:ext cx="90913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i="1" dirty="0"/>
              <a:t>Enhancing Lives   - Connecting Communities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621330" y="5257800"/>
            <a:ext cx="32145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Cheryl Siefert, Executive Director</a:t>
            </a:r>
          </a:p>
          <a:p>
            <a:pPr algn="r"/>
            <a:r>
              <a:rPr lang="en-US" dirty="0">
                <a:hlinkClick r:id="rId3"/>
              </a:rPr>
              <a:t>csiefert@parkinsonrockies.org</a:t>
            </a:r>
            <a:endParaRPr lang="en-US" dirty="0"/>
          </a:p>
          <a:p>
            <a:pPr algn="r"/>
            <a:r>
              <a:rPr lang="en-US" dirty="0"/>
              <a:t>www.parkinsonrockies.org</a:t>
            </a:r>
          </a:p>
        </p:txBody>
      </p:sp>
    </p:spTree>
    <p:extLst>
      <p:ext uri="{BB962C8B-B14F-4D97-AF65-F5344CB8AC3E}">
        <p14:creationId xmlns:p14="http://schemas.microsoft.com/office/powerpoint/2010/main" val="31295511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>
          <a:xfrm>
            <a:off x="726282" y="0"/>
            <a:ext cx="10715625" cy="1080492"/>
          </a:xfrm>
        </p:spPr>
        <p:txBody>
          <a:bodyPr tIns="32146"/>
          <a:lstStyle/>
          <a:p>
            <a:pPr algn="ctr" eaLnBrk="1" hangingPunct="1">
              <a:defRPr/>
            </a:pPr>
            <a:r>
              <a:rPr lang="en-US" sz="4800" dirty="0">
                <a:latin typeface="+mn-lt"/>
              </a:rPr>
              <a:t>Symptoms</a:t>
            </a:r>
          </a:p>
        </p:txBody>
      </p:sp>
      <p:sp>
        <p:nvSpPr>
          <p:cNvPr id="34819" name="Rectangle 2"/>
          <p:cNvSpPr>
            <a:spLocks/>
          </p:cNvSpPr>
          <p:nvPr/>
        </p:nvSpPr>
        <p:spPr bwMode="auto">
          <a:xfrm>
            <a:off x="2931020" y="5133074"/>
            <a:ext cx="6403479" cy="9848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0" tIns="0" rIns="0" bIns="0" anchor="ctr">
            <a:spAutoFit/>
          </a:bodyPr>
          <a:lstStyle/>
          <a:p>
            <a:pPr algn="ctr"/>
            <a:r>
              <a:rPr lang="en-US" sz="2800" dirty="0">
                <a:ea typeface="ＭＳ Ｐゴシック" charset="-128"/>
              </a:rPr>
              <a:t>To be Parkinson’s Disease MUST HAVE</a:t>
            </a:r>
          </a:p>
          <a:p>
            <a:pPr algn="ctr"/>
            <a:r>
              <a:rPr lang="en-US" sz="3600" dirty="0" err="1">
                <a:ea typeface="ＭＳ Ｐゴシック" charset="-128"/>
              </a:rPr>
              <a:t>Bradykinesia</a:t>
            </a:r>
            <a:r>
              <a:rPr lang="en-US" sz="3600" dirty="0">
                <a:ea typeface="ＭＳ Ｐゴシック" charset="-128"/>
              </a:rPr>
              <a:t> – slow movement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92" y="6172201"/>
            <a:ext cx="1997845" cy="627999"/>
          </a:xfrm>
          <a:prstGeom prst="rect">
            <a:avLst/>
          </a:prstGeom>
        </p:spPr>
      </p:pic>
      <p:pic>
        <p:nvPicPr>
          <p:cNvPr id="2" name="Picture 1" descr="Baby_turtl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24" y="1155920"/>
            <a:ext cx="5710809" cy="3797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1780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851" y="133973"/>
            <a:ext cx="9753600" cy="1154112"/>
          </a:xfrm>
        </p:spPr>
        <p:txBody>
          <a:bodyPr>
            <a:normAutofit/>
          </a:bodyPr>
          <a:lstStyle/>
          <a:p>
            <a:r>
              <a:rPr lang="en-US" sz="4000" dirty="0"/>
              <a:t>Motor Symptoms in PD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09404" y="1087105"/>
            <a:ext cx="4907908" cy="3747145"/>
          </a:xfrm>
        </p:spPr>
        <p:txBody>
          <a:bodyPr>
            <a:noAutofit/>
          </a:bodyPr>
          <a:lstStyle/>
          <a:p>
            <a:pPr marL="46037" indent="0">
              <a:lnSpc>
                <a:spcPct val="100000"/>
              </a:lnSpc>
              <a:buNone/>
            </a:pPr>
            <a:r>
              <a:rPr lang="en-US" sz="2800" dirty="0"/>
              <a:t>Tremors: resting -  begin on one side of body</a:t>
            </a:r>
          </a:p>
          <a:p>
            <a:pPr marL="46037" indent="0">
              <a:lnSpc>
                <a:spcPct val="100000"/>
              </a:lnSpc>
              <a:buNone/>
            </a:pPr>
            <a:r>
              <a:rPr lang="en-US" sz="2800" dirty="0"/>
              <a:t>Poor Gait and Balance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/>
              <a:t> Leaning Forward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/>
              <a:t> Shuffling or Running Walk</a:t>
            </a:r>
          </a:p>
          <a:p>
            <a:pPr marL="457200" lvl="1" indent="0">
              <a:lnSpc>
                <a:spcPct val="100000"/>
              </a:lnSpc>
              <a:buNone/>
            </a:pPr>
            <a:r>
              <a:rPr lang="en-US" sz="2800" dirty="0"/>
              <a:t> Falling – generally forward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800" dirty="0"/>
              <a:t>Rigidity - Ratcheting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8156" y="480744"/>
            <a:ext cx="3614653" cy="5163790"/>
          </a:xfrm>
          <a:prstGeom prst="rect">
            <a:avLst/>
          </a:prstGeom>
        </p:spPr>
      </p:pic>
      <p:pic>
        <p:nvPicPr>
          <p:cNvPr id="6" name="Picture 5" descr="maskfac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497" y="4737456"/>
            <a:ext cx="2959303" cy="1657209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47005" y="5365069"/>
            <a:ext cx="20755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Masked Face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7051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/>
          <a:srcRect l="5332" t="4566" r="5858" b="37778"/>
          <a:stretch/>
        </p:blipFill>
        <p:spPr>
          <a:xfrm>
            <a:off x="1578428" y="3489394"/>
            <a:ext cx="3817965" cy="284246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49493" y="414926"/>
            <a:ext cx="3843284" cy="286893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26544" y="425571"/>
            <a:ext cx="552174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FFFFFF"/>
                </a:solidFill>
              </a:rPr>
              <a:t>Exercise the Essential Treatment</a:t>
            </a:r>
          </a:p>
        </p:txBody>
      </p:sp>
      <p:pic>
        <p:nvPicPr>
          <p:cNvPr id="5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4571" y="3490686"/>
            <a:ext cx="5363028" cy="283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823" y="6183545"/>
            <a:ext cx="1640643" cy="515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0436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1357085" y="0"/>
            <a:ext cx="9728201" cy="1154113"/>
          </a:xfrm>
        </p:spPr>
        <p:txBody>
          <a:bodyPr>
            <a:normAutofit fontScale="90000"/>
          </a:bodyPr>
          <a:lstStyle/>
          <a:p>
            <a:br>
              <a:rPr lang="en-US" sz="4000" dirty="0"/>
            </a:br>
            <a:r>
              <a:rPr lang="en-US" sz="5300" dirty="0"/>
              <a:t>why Exercise is the best medicine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8981" t="13224" r="13781"/>
          <a:stretch/>
        </p:blipFill>
        <p:spPr>
          <a:xfrm>
            <a:off x="3828143" y="1375805"/>
            <a:ext cx="4408714" cy="3299190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159555" y="4716914"/>
            <a:ext cx="9905999" cy="1850799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4800" dirty="0"/>
              <a:t>SLOWS DOWN the progression of PARKINSON’S DISEASE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136951"/>
      </p:ext>
    </p:extLst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9401"/>
            <a:ext cx="12192000" cy="1154113"/>
          </a:xfrm>
        </p:spPr>
        <p:txBody>
          <a:bodyPr/>
          <a:lstStyle/>
          <a:p>
            <a:pPr algn="ctr"/>
            <a:r>
              <a:rPr lang="en-US" dirty="0"/>
              <a:t>How Much and what type of exercise</a:t>
            </a:r>
          </a:p>
        </p:txBody>
      </p:sp>
      <p:pic>
        <p:nvPicPr>
          <p:cNvPr id="3" name="Picture 2" descr="cyclist older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182" y="1407886"/>
            <a:ext cx="4535088" cy="2550987"/>
          </a:xfrm>
          <a:prstGeom prst="rect">
            <a:avLst/>
          </a:prstGeom>
        </p:spPr>
      </p:pic>
      <p:pic>
        <p:nvPicPr>
          <p:cNvPr id="4" name="Picture 3" descr="tennis-player-wiping-sweat-from-forehe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4019" y="1397532"/>
            <a:ext cx="3420505" cy="43573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15438" y="4098161"/>
            <a:ext cx="465079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Exert yourself –  to raise heart rate and break a sweat</a:t>
            </a:r>
          </a:p>
          <a:p>
            <a:r>
              <a:rPr lang="en-US" sz="2800" dirty="0"/>
              <a:t>Minimum recommended: 30 minutes/day 5 days/week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715252"/>
      </p:ext>
    </p:extLst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9401"/>
            <a:ext cx="12192000" cy="1154113"/>
          </a:xfrm>
        </p:spPr>
        <p:txBody>
          <a:bodyPr/>
          <a:lstStyle/>
          <a:p>
            <a:pPr algn="ctr"/>
            <a:r>
              <a:rPr lang="en-US" dirty="0"/>
              <a:t>Just Get started!</a:t>
            </a:r>
          </a:p>
        </p:txBody>
      </p:sp>
      <p:pic>
        <p:nvPicPr>
          <p:cNvPr id="6" name="Picture 5" descr="BodyBuilder2013-07-31 12.10.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297" y="1731350"/>
            <a:ext cx="5118009" cy="383850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33004" y="1825153"/>
            <a:ext cx="4082143" cy="3589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800" dirty="0"/>
              <a:t>DO NOT compare yourself to others.</a:t>
            </a:r>
          </a:p>
          <a:p>
            <a:pPr algn="ctr">
              <a:lnSpc>
                <a:spcPct val="90000"/>
              </a:lnSpc>
            </a:pPr>
            <a:endParaRPr lang="en-US" sz="2800" dirty="0"/>
          </a:p>
          <a:p>
            <a:pPr algn="ctr">
              <a:lnSpc>
                <a:spcPct val="90000"/>
              </a:lnSpc>
            </a:pPr>
            <a:r>
              <a:rPr lang="en-US" sz="2800" dirty="0"/>
              <a:t>DO compare what you did yesterday to what you plan to do today.</a:t>
            </a:r>
          </a:p>
          <a:p>
            <a:pPr algn="ctr">
              <a:lnSpc>
                <a:spcPct val="90000"/>
              </a:lnSpc>
            </a:pPr>
            <a:endParaRPr lang="en-US" sz="2800" dirty="0"/>
          </a:p>
          <a:p>
            <a:pPr algn="ctr">
              <a:lnSpc>
                <a:spcPct val="90000"/>
              </a:lnSpc>
            </a:pPr>
            <a:r>
              <a:rPr lang="en-US" sz="2800" dirty="0"/>
              <a:t>Stretch yourself until you reach your goal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5742636"/>
      </p:ext>
    </p:extLst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900" y="270478"/>
            <a:ext cx="9603044" cy="1154112"/>
          </a:xfrm>
        </p:spPr>
        <p:txBody>
          <a:bodyPr>
            <a:noAutofit/>
          </a:bodyPr>
          <a:lstStyle/>
          <a:p>
            <a:r>
              <a:rPr lang="en-US" sz="5400" dirty="0"/>
              <a:t>FREEZING - Stuck in Place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00687" y="1634522"/>
            <a:ext cx="5000449" cy="4191000"/>
          </a:xfrm>
        </p:spPr>
        <p:txBody>
          <a:bodyPr>
            <a:noAutofit/>
          </a:bodyPr>
          <a:lstStyle/>
          <a:p>
            <a:pPr marL="46037" indent="0">
              <a:buNone/>
            </a:pPr>
            <a:r>
              <a:rPr lang="en-US" dirty="0"/>
              <a:t>Usually occurs in small spaces such as doorways or in large crowds when anxious or stressed.</a:t>
            </a:r>
          </a:p>
          <a:p>
            <a:pPr marL="46037" indent="0">
              <a:buNone/>
            </a:pPr>
            <a:r>
              <a:rPr lang="en-US" dirty="0"/>
              <a:t>Tips and Tools</a:t>
            </a:r>
          </a:p>
          <a:p>
            <a:pPr marL="319087" lvl="1" indent="0">
              <a:buNone/>
            </a:pPr>
            <a:r>
              <a:rPr lang="en-US" sz="2400" dirty="0"/>
              <a:t> Audio Cues</a:t>
            </a:r>
          </a:p>
          <a:p>
            <a:pPr marL="319087" lvl="1" indent="0">
              <a:buNone/>
            </a:pPr>
            <a:r>
              <a:rPr lang="en-US" sz="2400" dirty="0"/>
              <a:t> Visual Cues</a:t>
            </a:r>
          </a:p>
          <a:p>
            <a:pPr marL="319087" lvl="1" indent="0">
              <a:buNone/>
            </a:pPr>
            <a:r>
              <a:rPr lang="en-US" sz="2400" dirty="0"/>
              <a:t> Movement tricks</a:t>
            </a:r>
          </a:p>
          <a:p>
            <a:pPr marL="319087" lvl="1" indent="0">
              <a:buNone/>
            </a:pPr>
            <a:r>
              <a:rPr lang="en-US" sz="2400" dirty="0"/>
              <a:t> Adaptive Equipment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34431" y="1614131"/>
            <a:ext cx="4218710" cy="421328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6015695"/>
            <a:ext cx="1997845" cy="62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399478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525</TotalTime>
  <Words>849</Words>
  <Application>Microsoft Office PowerPoint</Application>
  <PresentationFormat>Widescreen</PresentationFormat>
  <Paragraphs>183</Paragraphs>
  <Slides>26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8" baseType="lpstr">
      <vt:lpstr>ＭＳ Ｐゴシック</vt:lpstr>
      <vt:lpstr>Arial</vt:lpstr>
      <vt:lpstr>Calibri</vt:lpstr>
      <vt:lpstr>Gill Sans Light</vt:lpstr>
      <vt:lpstr>MoolBoran</vt:lpstr>
      <vt:lpstr>Palatino Linotype</vt:lpstr>
      <vt:lpstr>Trebuchet MS</vt:lpstr>
      <vt:lpstr>Tw Cen MT</vt:lpstr>
      <vt:lpstr>Wingdings</vt:lpstr>
      <vt:lpstr>ヒラギノ明朝 ProN W3</vt:lpstr>
      <vt:lpstr>ヒラギノ角ゴ ProN W3</vt:lpstr>
      <vt:lpstr>Circuit</vt:lpstr>
      <vt:lpstr>PowerPoint Presentation</vt:lpstr>
      <vt:lpstr>What is Parkinson’s Disease</vt:lpstr>
      <vt:lpstr>Symptoms</vt:lpstr>
      <vt:lpstr>Motor Symptoms in PD</vt:lpstr>
      <vt:lpstr>PowerPoint Presentation</vt:lpstr>
      <vt:lpstr> why Exercise is the best medicine</vt:lpstr>
      <vt:lpstr>How Much and what type of exercise</vt:lpstr>
      <vt:lpstr>Just Get started!</vt:lpstr>
      <vt:lpstr>FREEZING - Stuck in Place</vt:lpstr>
      <vt:lpstr>PowerPoint Presentation</vt:lpstr>
      <vt:lpstr>Non-Motor Symptoms of PD</vt:lpstr>
      <vt:lpstr>Drooling and runny noses</vt:lpstr>
      <vt:lpstr>Speech and Swallowing Difficulty</vt:lpstr>
      <vt:lpstr>Constipation</vt:lpstr>
      <vt:lpstr>Dehydration Remember – 64 oz. </vt:lpstr>
      <vt:lpstr>Non-Motor Symptoms Neuropsychiatric</vt:lpstr>
      <vt:lpstr>Treatment for neuropsychiatric symptoms in parkinson’s</vt:lpstr>
      <vt:lpstr>Impulse Control Disorders</vt:lpstr>
      <vt:lpstr>Types of Cognitive Changes</vt:lpstr>
      <vt:lpstr>Cognitive Changes in PD Just the Facts</vt:lpstr>
      <vt:lpstr>PowerPoint Presentation</vt:lpstr>
      <vt:lpstr>PowerPoint Presentation</vt:lpstr>
      <vt:lpstr>PowerPoint Presentation</vt:lpstr>
      <vt:lpstr>Wisdom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Cheryl Siefert</dc:creator>
  <cp:lastModifiedBy>Devin Omoto</cp:lastModifiedBy>
  <cp:revision>56</cp:revision>
  <dcterms:created xsi:type="dcterms:W3CDTF">2017-06-21T20:51:34Z</dcterms:created>
  <dcterms:modified xsi:type="dcterms:W3CDTF">2017-09-20T16:52:39Z</dcterms:modified>
</cp:coreProperties>
</file>